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64" r:id="rId17"/>
    <p:sldId id="268" r:id="rId18"/>
    <p:sldId id="273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984CC"/>
    <a:srgbClr val="03136A"/>
    <a:srgbClr val="35759D"/>
    <a:srgbClr val="35B19D"/>
    <a:srgbClr val="0000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2" autoAdjust="0"/>
    <p:restoredTop sz="95596" autoAdjust="0"/>
  </p:normalViewPr>
  <p:slideViewPr>
    <p:cSldViewPr>
      <p:cViewPr>
        <p:scale>
          <a:sx n="100" d="100"/>
          <a:sy n="100" d="100"/>
        </p:scale>
        <p:origin x="-78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4535D1-584B-4989-BB9D-B34CE53C74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C55AAE-16BF-4F35-BA43-6B01DD408994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876800"/>
            <a:ext cx="7772400" cy="70485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562600"/>
            <a:ext cx="7772400" cy="6858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hlink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1997075"/>
            <a:ext cx="1828800" cy="4632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97075"/>
            <a:ext cx="5334000" cy="4632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7590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7590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97075"/>
            <a:ext cx="7315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759075"/>
            <a:ext cx="73152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029200"/>
            <a:ext cx="8518525" cy="685800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2"/>
                </a:solidFill>
                <a:latin typeface="AR BERKLEY" pitchFamily="2" charset="0"/>
              </a:rPr>
              <a:t>Humans on the Moon</a:t>
            </a:r>
            <a:endParaRPr lang="en-US" sz="6000" dirty="0">
              <a:solidFill>
                <a:schemeClr val="accent2"/>
              </a:solidFill>
              <a:latin typeface="AR BERKLE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2514600" cy="71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 BLANCA" pitchFamily="2" charset="0"/>
              </a:rPr>
              <a:t>Satellite</a:t>
            </a:r>
            <a:endParaRPr lang="en-US" dirty="0">
              <a:solidFill>
                <a:srgbClr val="FFFF00"/>
              </a:solidFill>
              <a:latin typeface="AR BLANCA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9050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smtClean="0">
                <a:solidFill>
                  <a:schemeClr val="accent2"/>
                </a:solidFill>
                <a:latin typeface="AR BLANCA" pitchFamily="2" charset="0"/>
              </a:rPr>
              <a:t>refers to a small object or body that    </a:t>
            </a:r>
          </a:p>
          <a:p>
            <a:pPr algn="l"/>
            <a:r>
              <a:rPr lang="en-US" sz="3200" dirty="0" smtClean="0">
                <a:solidFill>
                  <a:schemeClr val="accent2"/>
                </a:solidFill>
                <a:latin typeface="AR BLANCA" pitchFamily="2" charset="0"/>
              </a:rPr>
              <a:t>   revolves around a larger astronomical </a:t>
            </a:r>
          </a:p>
          <a:p>
            <a:pPr algn="l"/>
            <a:r>
              <a:rPr lang="en-US" sz="3200" dirty="0" smtClean="0">
                <a:solidFill>
                  <a:schemeClr val="accent2"/>
                </a:solidFill>
                <a:latin typeface="AR BLANCA" pitchFamily="2" charset="0"/>
              </a:rPr>
              <a:t>   object.</a:t>
            </a:r>
            <a:endParaRPr lang="en-US" sz="3200" dirty="0">
              <a:solidFill>
                <a:schemeClr val="accent2"/>
              </a:solidFill>
              <a:latin typeface="AR BLANCA" pitchFamily="2" charset="0"/>
            </a:endParaRPr>
          </a:p>
        </p:txBody>
      </p:sp>
      <p:pic>
        <p:nvPicPr>
          <p:cNvPr id="6" name="Picture 5" descr="atificial satelites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886200"/>
            <a:ext cx="3338988" cy="254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ow-do-satellites-stay-in-orbit.WidePlay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038600"/>
            <a:ext cx="377613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057400"/>
            <a:ext cx="701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any artificial object that revolves around a larger </a:t>
            </a:r>
          </a:p>
          <a:p>
            <a:pPr algn="just"/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  astronomical object is called an </a:t>
            </a:r>
            <a:r>
              <a:rPr lang="en-US" b="1" u="sng" dirty="0" smtClean="0">
                <a:solidFill>
                  <a:schemeClr val="accent2"/>
                </a:solidFill>
                <a:latin typeface="AR BLANCA" pitchFamily="2" charset="0"/>
              </a:rPr>
              <a:t>artificial satellite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.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there are hundreds of artificial satellites circling the  </a:t>
            </a:r>
          </a:p>
          <a:p>
            <a:pPr algn="just"/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  Earth.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they are used for </a:t>
            </a:r>
            <a:r>
              <a:rPr lang="en-US" u="sng" dirty="0" smtClean="0">
                <a:solidFill>
                  <a:schemeClr val="accent2"/>
                </a:solidFill>
                <a:latin typeface="AR BLANCA" pitchFamily="2" charset="0"/>
              </a:rPr>
              <a:t>communication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, </a:t>
            </a:r>
            <a:r>
              <a:rPr lang="en-US" u="sng" dirty="0" smtClean="0">
                <a:solidFill>
                  <a:schemeClr val="accent2"/>
                </a:solidFill>
                <a:latin typeface="AR BLANCA" pitchFamily="2" charset="0"/>
              </a:rPr>
              <a:t>weather study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, </a:t>
            </a:r>
          </a:p>
          <a:p>
            <a:pPr algn="just"/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  </a:t>
            </a:r>
            <a:r>
              <a:rPr lang="en-US" u="sng" dirty="0" smtClean="0">
                <a:solidFill>
                  <a:schemeClr val="accent2"/>
                </a:solidFill>
                <a:latin typeface="AR BLANCA" pitchFamily="2" charset="0"/>
              </a:rPr>
              <a:t>navigation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, </a:t>
            </a:r>
            <a:r>
              <a:rPr lang="en-US" u="sng" dirty="0" smtClean="0">
                <a:solidFill>
                  <a:schemeClr val="accent2"/>
                </a:solidFill>
                <a:latin typeface="AR BLANCA" pitchFamily="2" charset="0"/>
              </a:rPr>
              <a:t>military observation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and other purposes.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scientific research satellites have been launched into </a:t>
            </a:r>
          </a:p>
          <a:p>
            <a:pPr algn="just"/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  orbit around the moon, Venus, Mars and the Sun.</a:t>
            </a:r>
            <a:endParaRPr lang="en-US" dirty="0">
              <a:solidFill>
                <a:schemeClr val="accent2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315200" cy="71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 BERKLEY" pitchFamily="2" charset="0"/>
              </a:rPr>
              <a:t>Classifications of Satellites</a:t>
            </a:r>
            <a:endParaRPr lang="en-US" dirty="0">
              <a:solidFill>
                <a:srgbClr val="FFFF00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1336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There are 3 general classifications of satellites: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3657600"/>
            <a:ext cx="7086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accent2"/>
                </a:solidFill>
                <a:latin typeface="AR BLANCA" pitchFamily="2" charset="0"/>
              </a:rPr>
              <a:t> </a:t>
            </a:r>
            <a:r>
              <a:rPr lang="en-US" sz="4000" u="sng" dirty="0" smtClean="0">
                <a:solidFill>
                  <a:schemeClr val="accent2"/>
                </a:solidFill>
                <a:latin typeface="AR BLANCA" pitchFamily="2" charset="0"/>
              </a:rPr>
              <a:t>Communication satellites</a:t>
            </a:r>
          </a:p>
          <a:p>
            <a:pPr algn="l">
              <a:buFont typeface="Wingdings" pitchFamily="2" charset="2"/>
              <a:buChar char="ü"/>
            </a:pPr>
            <a:endParaRPr lang="en-US" sz="3200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accent2"/>
                </a:solidFill>
                <a:latin typeface="AR BLANCA" pitchFamily="2" charset="0"/>
              </a:rPr>
              <a:t> </a:t>
            </a:r>
            <a:r>
              <a:rPr lang="en-US" sz="4000" u="sng" dirty="0" smtClean="0">
                <a:solidFill>
                  <a:schemeClr val="accent2"/>
                </a:solidFill>
                <a:latin typeface="AR BLANCA" pitchFamily="2" charset="0"/>
              </a:rPr>
              <a:t>Environmental satellites</a:t>
            </a:r>
          </a:p>
          <a:p>
            <a:pPr algn="l">
              <a:buFont typeface="Wingdings" pitchFamily="2" charset="2"/>
              <a:buChar char="ü"/>
            </a:pPr>
            <a:endParaRPr lang="en-US" sz="3200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accent2"/>
                </a:solidFill>
                <a:latin typeface="AR BLANCA" pitchFamily="2" charset="0"/>
              </a:rPr>
              <a:t> </a:t>
            </a:r>
            <a:r>
              <a:rPr lang="en-US" sz="4000" u="sng" dirty="0" smtClean="0">
                <a:solidFill>
                  <a:schemeClr val="accent2"/>
                </a:solidFill>
                <a:latin typeface="AR BLANCA" pitchFamily="2" charset="0"/>
              </a:rPr>
              <a:t>Navigation satellites</a:t>
            </a:r>
            <a:endParaRPr lang="en-US" sz="4000" u="sng" dirty="0">
              <a:solidFill>
                <a:schemeClr val="accent2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7315200" cy="715963"/>
          </a:xfrm>
        </p:spPr>
        <p:txBody>
          <a:bodyPr/>
          <a:lstStyle/>
          <a:p>
            <a:r>
              <a:rPr lang="en-US" u="sng" dirty="0" smtClean="0">
                <a:solidFill>
                  <a:srgbClr val="0070C0"/>
                </a:solidFill>
                <a:latin typeface="AR BERKLEY" pitchFamily="2" charset="0"/>
              </a:rPr>
              <a:t>Communication Satellites</a:t>
            </a:r>
            <a:endParaRPr lang="en-US" u="sng" dirty="0">
              <a:solidFill>
                <a:srgbClr val="0070C0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3276600"/>
            <a:ext cx="693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it provide communication over long distances by reflecting or relaying radio signals between places of Earth or between satellites. 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There are currently hundreds of communications satellites in orbit around the Earth, providing transmission of television signals, telephone conversations and digital data.</a:t>
            </a:r>
            <a:endParaRPr lang="en-US" dirty="0">
              <a:solidFill>
                <a:schemeClr val="accent2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7315200" cy="715963"/>
          </a:xfrm>
        </p:spPr>
        <p:txBody>
          <a:bodyPr/>
          <a:lstStyle/>
          <a:p>
            <a:r>
              <a:rPr lang="en-US" u="sng" dirty="0" smtClean="0">
                <a:solidFill>
                  <a:srgbClr val="0070C0"/>
                </a:solidFill>
                <a:latin typeface="AR BERKLEY" pitchFamily="2" charset="0"/>
              </a:rPr>
              <a:t>Environmental Satellites</a:t>
            </a:r>
            <a:endParaRPr lang="en-US" u="sng" dirty="0">
              <a:solidFill>
                <a:srgbClr val="0070C0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3124200"/>
            <a:ext cx="693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observe the Earth and atmosphere and transmit images for a variety of purposes. Daily transmissions of temperature and cloud patterns are provided by weather satellites.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one type of this is the </a:t>
            </a:r>
            <a:r>
              <a:rPr lang="en-US" u="sng" dirty="0" smtClean="0">
                <a:solidFill>
                  <a:schemeClr val="accent2"/>
                </a:solidFill>
                <a:latin typeface="AR BLANCA" pitchFamily="2" charset="0"/>
              </a:rPr>
              <a:t>Synchronous Meteorological Satellite (SMS).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From stationary orbit, it sends pictures of a large area of the Earth's surface at 30-minutes intervals.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7315200" cy="715963"/>
          </a:xfrm>
        </p:spPr>
        <p:txBody>
          <a:bodyPr/>
          <a:lstStyle/>
          <a:p>
            <a:r>
              <a:rPr lang="en-US" u="sng" dirty="0" smtClean="0">
                <a:solidFill>
                  <a:srgbClr val="0070C0"/>
                </a:solidFill>
                <a:latin typeface="AR BERKLEY" pitchFamily="2" charset="0"/>
              </a:rPr>
              <a:t>Navigation Satellites</a:t>
            </a:r>
            <a:endParaRPr lang="en-US" u="sng" dirty="0">
              <a:solidFill>
                <a:srgbClr val="0070C0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3276600"/>
            <a:ext cx="693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provide a known observation point orbiting the Earth, that when observed by ships and submarines, can fix the vessel’s position within a few yards.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AR BLANCA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  <a:latin typeface="AR BLANCA" pitchFamily="2" charset="0"/>
              </a:rPr>
              <a:t> by knowing the position of several satellites from their signals, it is possible to determine the exact location of a ship on Earth.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ar-system-montage_1220_600x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4800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6000" dirty="0" smtClean="0">
                <a:solidFill>
                  <a:srgbClr val="FFFF00"/>
                </a:solidFill>
                <a:latin typeface="AR BERKLEY" pitchFamily="2" charset="0"/>
              </a:rPr>
              <a:t>The Solar System</a:t>
            </a:r>
            <a:endParaRPr lang="en-US" sz="6000" dirty="0">
              <a:solidFill>
                <a:srgbClr val="FFFF00"/>
              </a:solidFill>
              <a:latin typeface="AR BERKLE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964353"/>
            <a:ext cx="381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The solar system is located in one of the spiral arms of the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Milky Way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 galaxy.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>
              <a:solidFill>
                <a:schemeClr val="accent2"/>
              </a:solidFill>
              <a:latin typeface="AR BERKLEY" pitchFamily="2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 It consists of a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star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, which is the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sun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,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the eight (8) known planets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,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dozens of known satellites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 and a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huge number of small objects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 that range from microscopic dust particles to large objects such as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meteors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 and </a:t>
            </a:r>
            <a:r>
              <a:rPr lang="en-US" u="sng" dirty="0" smtClean="0">
                <a:solidFill>
                  <a:schemeClr val="accent2"/>
                </a:solidFill>
                <a:latin typeface="AR BERKLEY" pitchFamily="2" charset="0"/>
              </a:rPr>
              <a:t>asteroids</a:t>
            </a:r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.</a:t>
            </a:r>
          </a:p>
          <a:p>
            <a:pPr algn="just"/>
            <a:endParaRPr lang="en-US" dirty="0">
              <a:latin typeface="AR BERKLEY" pitchFamily="2" charset="0"/>
            </a:endParaRPr>
          </a:p>
        </p:txBody>
      </p:sp>
      <p:pic>
        <p:nvPicPr>
          <p:cNvPr id="5" name="Picture 4" descr="Panel6Solar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133600"/>
            <a:ext cx="39624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07-02-SolarSyst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7432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AR DELANEY" pitchFamily="2" charset="0"/>
              </a:rPr>
              <a:t>Thank You. . </a:t>
            </a:r>
            <a:endParaRPr lang="en-US" sz="6000" dirty="0">
              <a:solidFill>
                <a:srgbClr val="FF0000"/>
              </a:solidFill>
              <a:latin typeface="AR DELANE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52 0  L 0.089 -0.04933  L 0.125 0  L 0.177 0  L 0.177 0.06933  L 0.213 0.11867  L 0.177 0.16667  L 0.177 0.236  L 0.125 0.236  L 0.089 0.284  L 0.052 0.236  L 0 0.236  L 0 0.16667  L -0.037 0.11867  L 0 0.06933  L 0 0  Z" pathEditMode="relative" ptsTypes="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3810000" cy="7159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Neil Armstrong</a:t>
            </a:r>
            <a:endParaRPr lang="en-US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4" name="Picture 3" descr="armstro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819400"/>
            <a:ext cx="37338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24400" y="19812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2"/>
                </a:solidFill>
                <a:latin typeface="AR BERKLEY" pitchFamily="2" charset="0"/>
              </a:rPr>
              <a:t>Edwin E. </a:t>
            </a:r>
            <a:r>
              <a:rPr lang="en-US" sz="4400" dirty="0" err="1" smtClean="0">
                <a:solidFill>
                  <a:schemeClr val="accent2"/>
                </a:solidFill>
                <a:latin typeface="AR BERKLEY" pitchFamily="2" charset="0"/>
              </a:rPr>
              <a:t>Aldrin</a:t>
            </a:r>
            <a:endParaRPr lang="en-US" sz="44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6" name="Picture 5" descr="Buzz_Aldri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819400"/>
            <a:ext cx="38100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1000" y="609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July 20, 1969 (Apollo 11)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1200"/>
            <a:ext cx="2743200" cy="715963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 Pete Conrad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1981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Francis Gordon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5" name="Picture 4" descr="Conr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819400"/>
            <a:ext cx="23622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gordon-r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819400"/>
            <a:ext cx="28956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57200" y="609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November 14, 1969 (Apollo 12)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981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La Vern Bean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10" name="Picture 9" descr="bean-240x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2819400"/>
            <a:ext cx="25908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981200"/>
            <a:ext cx="2590800" cy="715963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James Lovell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1981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Fred </a:t>
            </a:r>
            <a:r>
              <a:rPr lang="en-US" sz="3600" dirty="0" err="1" smtClean="0">
                <a:solidFill>
                  <a:schemeClr val="accent2"/>
                </a:solidFill>
                <a:latin typeface="AR BERKLEY" pitchFamily="2" charset="0"/>
              </a:rPr>
              <a:t>Haise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1981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 John </a:t>
            </a:r>
            <a:r>
              <a:rPr lang="en-US" sz="3600" dirty="0" err="1" smtClean="0">
                <a:solidFill>
                  <a:schemeClr val="accent2"/>
                </a:solidFill>
                <a:latin typeface="AR BERKLEY" pitchFamily="2" charset="0"/>
              </a:rPr>
              <a:t>Swigert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6" name="Picture 5" descr="james lov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743200"/>
            <a:ext cx="24384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aise-fw-apol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2743200"/>
            <a:ext cx="28194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swigert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2743200"/>
            <a:ext cx="25908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57200" y="5334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April 11, 1970 (Apollo 13)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3733800" cy="715963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Alan </a:t>
            </a:r>
            <a:r>
              <a:rPr lang="en-US" dirty="0" err="1" smtClean="0">
                <a:solidFill>
                  <a:schemeClr val="accent2"/>
                </a:solidFill>
                <a:latin typeface="AR BERKLEY" pitchFamily="2" charset="0"/>
              </a:rPr>
              <a:t>Shepard</a:t>
            </a:r>
            <a:endParaRPr lang="en-US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19812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2"/>
                </a:solidFill>
                <a:latin typeface="AR BERKLEY" pitchFamily="2" charset="0"/>
              </a:rPr>
              <a:t>Edgar Mitchell</a:t>
            </a:r>
            <a:endParaRPr lang="en-US" sz="44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5" name="Picture 4" descr="alan shep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895600"/>
            <a:ext cx="3552825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edgar mitche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895600"/>
            <a:ext cx="38100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6096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January 31,1971 (Apollo 14)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81200"/>
            <a:ext cx="3048000" cy="715963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  <a:latin typeface="AR BERKLEY" pitchFamily="2" charset="0"/>
              </a:rPr>
              <a:t>Scott Altman</a:t>
            </a:r>
            <a:endParaRPr lang="en-US" sz="40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19812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  <a:latin typeface="AR BERKLEY" pitchFamily="2" charset="0"/>
              </a:rPr>
              <a:t>James Irwin</a:t>
            </a:r>
            <a:endParaRPr lang="en-US" sz="40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8400" y="1981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 BERKLEY" pitchFamily="2" charset="0"/>
              </a:rPr>
              <a:t>Alfred Worden</a:t>
            </a:r>
            <a:endParaRPr lang="en-US" sz="36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6" name="Picture 5" descr="NASA Astronaut Scott D. Altman_spaceboosters.co.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743200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BIGjim_irwin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2743200"/>
            <a:ext cx="2819399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al_worden_apollo_15_cmp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2743200"/>
            <a:ext cx="25146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33400" y="609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July 26, 1971 (Apollo 15)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981200"/>
            <a:ext cx="4191000" cy="715963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  <a:latin typeface="AR BERKLEY" pitchFamily="2" charset="0"/>
              </a:rPr>
              <a:t>Charles Moss Duke</a:t>
            </a:r>
            <a:endParaRPr lang="en-US" sz="40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981200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  <a:latin typeface="AR BERKLEY" pitchFamily="2" charset="0"/>
              </a:rPr>
              <a:t>Kenneth </a:t>
            </a:r>
            <a:r>
              <a:rPr lang="en-US" sz="4000" dirty="0" err="1" smtClean="0">
                <a:solidFill>
                  <a:schemeClr val="accent2"/>
                </a:solidFill>
                <a:latin typeface="AR BERKLEY" pitchFamily="2" charset="0"/>
              </a:rPr>
              <a:t>Matingly</a:t>
            </a:r>
            <a:endParaRPr lang="en-US" sz="40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5" name="Picture 4" descr="BIGcharlie_duke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743200"/>
            <a:ext cx="35814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ken_matting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743200"/>
            <a:ext cx="36957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609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April 16,1972 (Apollo 16)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81200"/>
            <a:ext cx="3505200" cy="715963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AR BERKLEY" pitchFamily="2" charset="0"/>
              </a:rPr>
              <a:t>Eugene </a:t>
            </a:r>
            <a:r>
              <a:rPr lang="en-US" dirty="0" err="1" smtClean="0">
                <a:solidFill>
                  <a:schemeClr val="accent2"/>
                </a:solidFill>
                <a:latin typeface="AR BERKLEY" pitchFamily="2" charset="0"/>
              </a:rPr>
              <a:t>Cernan</a:t>
            </a:r>
            <a:endParaRPr lang="en-US" dirty="0">
              <a:solidFill>
                <a:schemeClr val="accent2"/>
              </a:solidFill>
              <a:latin typeface="AR BERKLE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1981200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2"/>
                </a:solidFill>
                <a:latin typeface="AR BERKLEY" pitchFamily="2" charset="0"/>
              </a:rPr>
              <a:t>Harrison Schmitt</a:t>
            </a:r>
            <a:endParaRPr lang="en-US" sz="4400" dirty="0">
              <a:solidFill>
                <a:schemeClr val="accent2"/>
              </a:solidFill>
              <a:latin typeface="AR BERKLEY" pitchFamily="2" charset="0"/>
            </a:endParaRPr>
          </a:p>
        </p:txBody>
      </p:sp>
      <p:pic>
        <p:nvPicPr>
          <p:cNvPr id="5" name="Picture 4" descr="cernan_s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19400"/>
            <a:ext cx="35052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schmitt_astro_w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819400"/>
            <a:ext cx="34290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3400" y="6096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AR BLANCA" pitchFamily="2" charset="0"/>
              </a:rPr>
              <a:t>December 6-19, 1972 ( Apollo 17)</a:t>
            </a:r>
            <a:endParaRPr lang="en-US" sz="3600" dirty="0">
              <a:solidFill>
                <a:srgbClr val="FFFF00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rtificial-satelli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506" y="0"/>
            <a:ext cx="91475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5800" y="49530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6000" dirty="0" smtClean="0">
                <a:solidFill>
                  <a:srgbClr val="FFFF00"/>
                </a:solidFill>
                <a:latin typeface="AR BERKLEY" pitchFamily="2" charset="0"/>
              </a:rPr>
              <a:t>Artificial Satellites</a:t>
            </a:r>
            <a:endParaRPr lang="en-US" sz="6000" dirty="0">
              <a:solidFill>
                <a:srgbClr val="FFFF00"/>
              </a:solidFill>
              <a:latin typeface="AR BERKLE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powerpoint-template">
  <a:themeElements>
    <a:clrScheme name="powerpoint-template-24 9">
      <a:dk1>
        <a:srgbClr val="4D4D4D"/>
      </a:dk1>
      <a:lt1>
        <a:srgbClr val="FFFFFF"/>
      </a:lt1>
      <a:dk2>
        <a:srgbClr val="4D4D4D"/>
      </a:dk2>
      <a:lt2>
        <a:srgbClr val="9B8B8B"/>
      </a:lt2>
      <a:accent1>
        <a:srgbClr val="CCC0C4"/>
      </a:accent1>
      <a:accent2>
        <a:srgbClr val="01090A"/>
      </a:accent2>
      <a:accent3>
        <a:srgbClr val="FFFFFF"/>
      </a:accent3>
      <a:accent4>
        <a:srgbClr val="404040"/>
      </a:accent4>
      <a:accent5>
        <a:srgbClr val="E2DCDE"/>
      </a:accent5>
      <a:accent6>
        <a:srgbClr val="010708"/>
      </a:accent6>
      <a:hlink>
        <a:srgbClr val="2F251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1984CC"/>
        </a:lt2>
        <a:accent1>
          <a:srgbClr val="0960AF"/>
        </a:accent1>
        <a:accent2>
          <a:srgbClr val="05438C"/>
        </a:accent2>
        <a:accent3>
          <a:srgbClr val="FFFFFF"/>
        </a:accent3>
        <a:accent4>
          <a:srgbClr val="404040"/>
        </a:accent4>
        <a:accent5>
          <a:srgbClr val="AAB6D4"/>
        </a:accent5>
        <a:accent6>
          <a:srgbClr val="043C7E"/>
        </a:accent6>
        <a:hlink>
          <a:srgbClr val="0230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E5B6B"/>
        </a:lt2>
        <a:accent1>
          <a:srgbClr val="95A3AD"/>
        </a:accent1>
        <a:accent2>
          <a:srgbClr val="536886"/>
        </a:accent2>
        <a:accent3>
          <a:srgbClr val="FFFFFF"/>
        </a:accent3>
        <a:accent4>
          <a:srgbClr val="404040"/>
        </a:accent4>
        <a:accent5>
          <a:srgbClr val="C8CED3"/>
        </a:accent5>
        <a:accent6>
          <a:srgbClr val="4A5E79"/>
        </a:accent6>
        <a:hlink>
          <a:srgbClr val="33445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B8B8B"/>
        </a:lt2>
        <a:accent1>
          <a:srgbClr val="CCC0C4"/>
        </a:accent1>
        <a:accent2>
          <a:srgbClr val="01090A"/>
        </a:accent2>
        <a:accent3>
          <a:srgbClr val="FFFFFF"/>
        </a:accent3>
        <a:accent4>
          <a:srgbClr val="404040"/>
        </a:accent4>
        <a:accent5>
          <a:srgbClr val="E2DCDE"/>
        </a:accent5>
        <a:accent6>
          <a:srgbClr val="010708"/>
        </a:accent6>
        <a:hlink>
          <a:srgbClr val="2F251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396</TotalTime>
  <Words>444</Words>
  <Application>Microsoft Office PowerPoint</Application>
  <PresentationFormat>On-screen Show (4:3)</PresentationFormat>
  <Paragraphs>66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powerpoint-template</vt:lpstr>
      <vt:lpstr>Humans on the Moon</vt:lpstr>
      <vt:lpstr>Neil Armstrong</vt:lpstr>
      <vt:lpstr> Pete Conrad</vt:lpstr>
      <vt:lpstr>James Lovell</vt:lpstr>
      <vt:lpstr>Alan Shepard</vt:lpstr>
      <vt:lpstr>Scott Altman</vt:lpstr>
      <vt:lpstr>Charles Moss Duke</vt:lpstr>
      <vt:lpstr>Eugene Cernan</vt:lpstr>
      <vt:lpstr>Slide 9</vt:lpstr>
      <vt:lpstr>Satellite</vt:lpstr>
      <vt:lpstr>Slide 11</vt:lpstr>
      <vt:lpstr>Classifications of Satellites</vt:lpstr>
      <vt:lpstr>Communication Satellites</vt:lpstr>
      <vt:lpstr>Environmental Satellites</vt:lpstr>
      <vt:lpstr>Navigation Satellites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Humans on the Moon</dc:title>
  <dc:creator>Ombina</dc:creator>
  <cp:lastModifiedBy>Ombina</cp:lastModifiedBy>
  <cp:revision>34</cp:revision>
  <dcterms:created xsi:type="dcterms:W3CDTF">2012-02-19T04:46:43Z</dcterms:created>
  <dcterms:modified xsi:type="dcterms:W3CDTF">2012-02-20T01:00:26Z</dcterms:modified>
</cp:coreProperties>
</file>